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0" r:id="rId6"/>
    <p:sldId id="308" r:id="rId7"/>
    <p:sldId id="309" r:id="rId8"/>
    <p:sldId id="310" r:id="rId9"/>
    <p:sldId id="289" r:id="rId10"/>
    <p:sldId id="290" r:id="rId11"/>
    <p:sldId id="260" r:id="rId12"/>
    <p:sldId id="262" r:id="rId13"/>
    <p:sldId id="311" r:id="rId14"/>
    <p:sldId id="312" r:id="rId15"/>
    <p:sldId id="296" r:id="rId16"/>
    <p:sldId id="313" r:id="rId17"/>
    <p:sldId id="292" r:id="rId18"/>
    <p:sldId id="314" r:id="rId19"/>
    <p:sldId id="29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00" r:id="rId29"/>
  </p:sldIdLst>
  <p:sldSz cx="9144000" cy="6858000" type="screen4x3"/>
  <p:notesSz cx="7099300" cy="102235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FOS" initials="ETFO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7F"/>
    <a:srgbClr val="1B4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hr-H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6163"/>
            <a:ext cx="567944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302236F-82A2-4B78-8611-ED680AB7F697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2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30A0C-9062-49E9-96D4-C00652D6B65A}" type="slidenum">
              <a:rPr lang="hr-HR"/>
              <a:pPr/>
              <a:t>1</a:t>
            </a:fld>
            <a:endParaRPr lang="hr-H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2463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10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9405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11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8579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12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6125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13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5013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14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27934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15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72366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16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3664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17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5731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18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80893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19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5230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59530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20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5069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21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54685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22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6046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23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36871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24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72498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25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49684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26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09557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27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26230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28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1964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3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3944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4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108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5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7831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6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8999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7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5554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8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8143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B9F8-043E-413F-90D6-C000C831EA59}" type="slidenum">
              <a:rPr lang="hr-HR"/>
              <a:pPr/>
              <a:t>9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8790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90BC-8B23-4ACE-88CE-5CBC06F72CA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2CCA5-4032-422C-857F-A3FEFC1FE02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90F6-D2DA-4C7B-8849-F8AE36475C4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7221-A788-4847-A648-FEAC591F0C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AF2B7-23E5-46B4-BE25-85FCB8A0FE6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5C83C-DA11-41D2-8132-2678591A026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4DF9D-0BC0-4F1C-9FEF-4F9A1EEC279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5120C-F3CD-467B-96A7-5E5CCBEA685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7817-56A4-47E3-9E83-17352384F12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22C4-8240-400F-966D-EA7A7C0D881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6D16D-DD5B-43F0-BA49-9E535F45214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3555DF-723C-40A4-B65F-545FCD67C42C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fos.unios.hr/reslab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hyperlink" Target="http://www.regphosys.eu/hr" TargetMode="Externa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58" y="764704"/>
            <a:ext cx="1544580" cy="2095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2083232" cy="1972458"/>
          </a:xfrm>
          <a:prstGeom prst="rect">
            <a:avLst/>
          </a:prstGeom>
        </p:spPr>
      </p:pic>
      <p:sp>
        <p:nvSpPr>
          <p:cNvPr id="18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8" y="1567028"/>
            <a:ext cx="7718724" cy="46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1"/>
          <p:cNvSpPr txBox="1"/>
          <p:nvPr/>
        </p:nvSpPr>
        <p:spPr>
          <a:xfrm>
            <a:off x="741708" y="6160396"/>
            <a:ext cx="775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Ukupan broj studenata koji su</a:t>
            </a:r>
          </a:p>
          <a:p>
            <a:pPr algn="ctr"/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dosad završili studijske programe ETFOS-a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56" y="1592724"/>
            <a:ext cx="4032448" cy="41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1"/>
          <p:cNvSpPr txBox="1"/>
          <p:nvPr/>
        </p:nvSpPr>
        <p:spPr>
          <a:xfrm>
            <a:off x="2591780" y="197980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„Bolonjski” programi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105" y="1602023"/>
            <a:ext cx="2736304" cy="4104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1"/>
          <p:cNvSpPr txBox="1"/>
          <p:nvPr/>
        </p:nvSpPr>
        <p:spPr>
          <a:xfrm>
            <a:off x="5004048" y="160411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„</a:t>
            </a:r>
            <a:r>
              <a:rPr lang="hr-HR" b="1" dirty="0" err="1" smtClean="0">
                <a:solidFill>
                  <a:srgbClr val="1B4581"/>
                </a:solidFill>
                <a:latin typeface="Myriad Pro" panose="020B0503030403020204" pitchFamily="34" charset="0"/>
              </a:rPr>
              <a:t>Predbolonjski</a:t>
            </a:r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”</a:t>
            </a:r>
          </a:p>
          <a:p>
            <a:pPr algn="ctr"/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 programi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8" name="TekstniOkvir 11"/>
          <p:cNvSpPr txBox="1"/>
          <p:nvPr/>
        </p:nvSpPr>
        <p:spPr>
          <a:xfrm>
            <a:off x="949094" y="101815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STUDENTI </a:t>
            </a:r>
            <a:r>
              <a:rPr lang="pl-PL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ELEKTROTEHNIČKOG FAKULTETA OSIJEK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10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3" y="-332656"/>
            <a:ext cx="9127755" cy="6858000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5733292" y="1539552"/>
            <a:ext cx="1976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dekan:</a:t>
            </a:r>
            <a:r>
              <a:rPr lang="hr-HR" sz="1400" b="1" dirty="0" smtClean="0">
                <a:latin typeface="Myriad Pro" panose="020B0503030403020204" pitchFamily="34" charset="0"/>
              </a:rPr>
              <a:t/>
            </a:r>
            <a:br>
              <a:rPr lang="hr-HR" sz="1400" b="1" dirty="0" smtClean="0">
                <a:latin typeface="Myriad Pro" panose="020B0503030403020204" pitchFamily="34" charset="0"/>
              </a:rPr>
            </a:br>
            <a:r>
              <a:rPr lang="hr-HR" sz="1400" dirty="0" smtClean="0">
                <a:latin typeface="Myriad Pro" panose="020B0503030403020204" pitchFamily="34" charset="0"/>
              </a:rPr>
              <a:t>prof. dr. sc.</a:t>
            </a:r>
          </a:p>
          <a:p>
            <a:r>
              <a:rPr lang="hr-HR" sz="1400" b="1" dirty="0" smtClean="0">
                <a:latin typeface="Myriad Pro" panose="020B0503030403020204" pitchFamily="34" charset="0"/>
              </a:rPr>
              <a:t>Drago Žagar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68163" y="5189086"/>
            <a:ext cx="260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prodekanica za</a:t>
            </a:r>
          </a:p>
          <a:p>
            <a:pPr algn="ctr"/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znanost i</a:t>
            </a:r>
          </a:p>
          <a:p>
            <a:pPr algn="ctr"/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poslijediplomske studije:</a:t>
            </a:r>
            <a:r>
              <a:rPr lang="hr-HR" sz="1000" b="1" dirty="0" smtClean="0">
                <a:latin typeface="Myriad Pro" panose="020B0503030403020204" pitchFamily="34" charset="0"/>
              </a:rPr>
              <a:t/>
            </a:r>
            <a:br>
              <a:rPr lang="hr-HR" sz="1000" b="1" dirty="0" smtClean="0">
                <a:latin typeface="Myriad Pro" panose="020B0503030403020204" pitchFamily="34" charset="0"/>
              </a:rPr>
            </a:br>
            <a:r>
              <a:rPr lang="hr-HR" sz="1200" dirty="0" smtClean="0">
                <a:latin typeface="Myriad Pro" panose="020B0503030403020204" pitchFamily="34" charset="0"/>
              </a:rPr>
              <a:t>prof.dr.sc.</a:t>
            </a:r>
          </a:p>
          <a:p>
            <a:pPr algn="ctr"/>
            <a:r>
              <a:rPr lang="hr-HR" sz="1200" b="1" dirty="0" smtClean="0">
                <a:latin typeface="Myriad Pro" panose="020B0503030403020204" pitchFamily="34" charset="0"/>
              </a:rPr>
              <a:t> Snježana Rimac-Drlje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240371" y="5189086"/>
            <a:ext cx="2934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prodekan za</a:t>
            </a:r>
            <a:endParaRPr lang="hr-HR" sz="1000" b="1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međunarodnu</a:t>
            </a:r>
            <a:endParaRPr lang="hr-HR" sz="1000" b="1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suradnju</a:t>
            </a:r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: </a:t>
            </a:r>
          </a:p>
          <a:p>
            <a:pPr algn="ctr"/>
            <a:r>
              <a:rPr lang="hr-HR" sz="1200" dirty="0" smtClean="0">
                <a:latin typeface="Myriad Pro" panose="020B0503030403020204" pitchFamily="34" charset="0"/>
              </a:rPr>
              <a:t>prof.dr.sc.</a:t>
            </a:r>
          </a:p>
          <a:p>
            <a:pPr algn="ctr"/>
            <a:r>
              <a:rPr lang="hr-HR" sz="1200" dirty="0" smtClean="0">
                <a:latin typeface="Myriad Pro" panose="020B0503030403020204" pitchFamily="34" charset="0"/>
              </a:rPr>
              <a:t> </a:t>
            </a:r>
            <a:r>
              <a:rPr lang="hr-HR" sz="1200" b="1" dirty="0" smtClean="0">
                <a:latin typeface="Myriad Pro" panose="020B0503030403020204" pitchFamily="34" charset="0"/>
              </a:rPr>
              <a:t>Goran Martinović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20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TekstniOkvir 11"/>
          <p:cNvSpPr txBox="1"/>
          <p:nvPr/>
        </p:nvSpPr>
        <p:spPr>
          <a:xfrm>
            <a:off x="273494" y="1152284"/>
            <a:ext cx="4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UPRAVA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Pravokutnik 14"/>
          <p:cNvSpPr/>
          <p:nvPr/>
        </p:nvSpPr>
        <p:spPr>
          <a:xfrm>
            <a:off x="4800312" y="5194055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</a:rPr>
              <a:t>prodekan za poslovanje,</a:t>
            </a:r>
          </a:p>
          <a:p>
            <a:pPr algn="ctr"/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</a:rPr>
              <a:t> tehnologiju i suradnju s gospodarstvom:</a:t>
            </a:r>
          </a:p>
          <a:p>
            <a:pPr algn="ctr"/>
            <a:r>
              <a:rPr lang="hr-HR" sz="1200" b="1" dirty="0" smtClean="0"/>
              <a:t> </a:t>
            </a:r>
            <a:r>
              <a:rPr lang="hr-HR" sz="1200" dirty="0" smtClean="0"/>
              <a:t>izv.prof.dr.sc.</a:t>
            </a:r>
          </a:p>
          <a:p>
            <a:pPr algn="ctr"/>
            <a:r>
              <a:rPr lang="hr-HR" sz="1200" b="1" dirty="0" smtClean="0"/>
              <a:t> Dražen </a:t>
            </a:r>
            <a:r>
              <a:rPr lang="hr-HR" sz="1200" b="1" dirty="0" err="1" smtClean="0"/>
              <a:t>Slišković</a:t>
            </a:r>
            <a:endParaRPr lang="hr-HR" sz="1200" b="1" dirty="0" smtClean="0"/>
          </a:p>
        </p:txBody>
      </p:sp>
      <p:sp>
        <p:nvSpPr>
          <p:cNvPr id="25" name="Pravokutnik 12"/>
          <p:cNvSpPr/>
          <p:nvPr/>
        </p:nvSpPr>
        <p:spPr>
          <a:xfrm>
            <a:off x="6889582" y="5202764"/>
            <a:ext cx="1831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>
                    <a:lumMod val="50000"/>
                  </a:schemeClr>
                </a:solidFill>
              </a:rPr>
              <a:t>prodekan za nastavu i studente:</a:t>
            </a:r>
          </a:p>
          <a:p>
            <a:pPr algn="ctr"/>
            <a:r>
              <a:rPr lang="hr-HR" sz="1200" dirty="0"/>
              <a:t>i</a:t>
            </a:r>
            <a:r>
              <a:rPr lang="hr-HR" sz="1200" dirty="0" smtClean="0"/>
              <a:t>zv.prof.dr.sc.</a:t>
            </a:r>
          </a:p>
          <a:p>
            <a:pPr algn="ctr"/>
            <a:r>
              <a:rPr lang="hr-HR" sz="1200" b="1" dirty="0" smtClean="0"/>
              <a:t> Kruno Miličević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11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9" y="1393651"/>
            <a:ext cx="2285183" cy="2160000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475118" y="363235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ZAVOD ZA</a:t>
            </a:r>
          </a:p>
          <a:p>
            <a:pPr algn="ctr"/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ZAJEDNIČKE PREDMETE</a:t>
            </a:r>
            <a:endParaRPr lang="hr-HR" sz="1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44683" y="5210036"/>
            <a:ext cx="2381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Katedra za</a:t>
            </a:r>
          </a:p>
          <a:p>
            <a:pPr algn="ctr"/>
            <a:r>
              <a:rPr lang="pl-PL" sz="1400" b="1" dirty="0" smtClean="0"/>
              <a:t>strojarstvo </a:t>
            </a:r>
            <a:r>
              <a:rPr lang="pl-PL" sz="1400" b="1" dirty="0"/>
              <a:t>i strane </a:t>
            </a:r>
            <a:r>
              <a:rPr lang="pl-PL" sz="1400" b="1" dirty="0" smtClean="0"/>
              <a:t>jezike</a:t>
            </a:r>
            <a:endParaRPr lang="hr-HR" sz="1000" dirty="0"/>
          </a:p>
        </p:txBody>
      </p:sp>
      <p:sp>
        <p:nvSpPr>
          <p:cNvPr id="9" name="Pravokutnik 9"/>
          <p:cNvSpPr/>
          <p:nvPr/>
        </p:nvSpPr>
        <p:spPr>
          <a:xfrm>
            <a:off x="3240546" y="5210036"/>
            <a:ext cx="254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/>
              <a:t>Katedra za</a:t>
            </a:r>
          </a:p>
          <a:p>
            <a:pPr algn="ctr"/>
            <a:r>
              <a:rPr lang="hr-HR" sz="1400" b="1" dirty="0" smtClean="0"/>
              <a:t>programske </a:t>
            </a:r>
            <a:r>
              <a:rPr lang="hr-HR" sz="1400" b="1" dirty="0"/>
              <a:t>jezike i </a:t>
            </a:r>
            <a:r>
              <a:rPr lang="hr-HR" sz="1400" b="1" dirty="0" smtClean="0"/>
              <a:t>sustave</a:t>
            </a:r>
            <a:endParaRPr lang="hr-HR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41" y="1393651"/>
            <a:ext cx="2285185" cy="2160000"/>
          </a:xfrm>
          <a:prstGeom prst="rect">
            <a:avLst/>
          </a:prstGeom>
        </p:spPr>
      </p:pic>
      <p:sp>
        <p:nvSpPr>
          <p:cNvPr id="15" name="TekstniOkvir 11"/>
          <p:cNvSpPr txBox="1"/>
          <p:nvPr/>
        </p:nvSpPr>
        <p:spPr>
          <a:xfrm>
            <a:off x="3012092" y="3616790"/>
            <a:ext cx="300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za </a:t>
            </a:r>
            <a:endParaRPr lang="hr-HR" sz="1400" b="1" cap="all" dirty="0" smtClean="0">
              <a:solidFill>
                <a:srgbClr val="12447F"/>
              </a:solidFill>
              <a:latin typeface="Myriad Pro" panose="020B0503030403020204" pitchFamily="34" charset="0"/>
            </a:endParaRPr>
          </a:p>
          <a:p>
            <a:pPr algn="ctr"/>
            <a:r>
              <a:rPr lang="hr-HR" sz="1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programsko </a:t>
            </a:r>
            <a:r>
              <a:rPr lang="hr-HR" sz="1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inženjerstvo</a:t>
            </a:r>
          </a:p>
        </p:txBody>
      </p:sp>
      <p:sp>
        <p:nvSpPr>
          <p:cNvPr id="21" name="Pravokutnik 13"/>
          <p:cNvSpPr/>
          <p:nvPr/>
        </p:nvSpPr>
        <p:spPr>
          <a:xfrm>
            <a:off x="525265" y="556032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/>
            </a:r>
            <a:br>
              <a:rPr lang="hr-HR" sz="1200" dirty="0"/>
            </a:br>
            <a:endParaRPr lang="hr-HR" sz="1000" dirty="0"/>
          </a:p>
        </p:txBody>
      </p:sp>
      <p:sp>
        <p:nvSpPr>
          <p:cNvPr id="23" name="Pravokutnik 9"/>
          <p:cNvSpPr/>
          <p:nvPr/>
        </p:nvSpPr>
        <p:spPr>
          <a:xfrm>
            <a:off x="5691157" y="5210036"/>
            <a:ext cx="320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/>
              <a:t>Katedra </a:t>
            </a:r>
            <a:r>
              <a:rPr lang="hr-HR" sz="1400" b="1" dirty="0" smtClean="0"/>
              <a:t>za</a:t>
            </a:r>
          </a:p>
          <a:p>
            <a:pPr algn="ctr"/>
            <a:r>
              <a:rPr lang="hr-HR" sz="1400" b="1" dirty="0" smtClean="0"/>
              <a:t>računalno inženjerstvo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46" y="1393651"/>
            <a:ext cx="2285183" cy="2160000"/>
          </a:xfrm>
          <a:prstGeom prst="rect">
            <a:avLst/>
          </a:prstGeom>
        </p:spPr>
      </p:pic>
      <p:sp>
        <p:nvSpPr>
          <p:cNvPr id="25" name="TekstniOkvir 11"/>
          <p:cNvSpPr txBox="1"/>
          <p:nvPr/>
        </p:nvSpPr>
        <p:spPr>
          <a:xfrm>
            <a:off x="5810120" y="3632357"/>
            <a:ext cx="296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12447F"/>
                </a:solidFill>
                <a:latin typeface="Myriad Pro" panose="020B0503030403020204" pitchFamily="34" charset="0"/>
              </a:rPr>
              <a:t>ZAVOD ZA </a:t>
            </a:r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RAČUNALNO INŽENJERSTVO I AUTOMATIKU</a:t>
            </a:r>
            <a:endParaRPr lang="hr-HR" sz="1400" b="1" cap="all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11" y="4414660"/>
            <a:ext cx="188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Katedra </a:t>
            </a:r>
            <a:r>
              <a:rPr lang="pl-PL" sz="1400" b="1" dirty="0" smtClean="0"/>
              <a:t>za</a:t>
            </a:r>
          </a:p>
          <a:p>
            <a:pPr algn="ctr"/>
            <a:r>
              <a:rPr lang="pl-PL" sz="1400" b="1" dirty="0" smtClean="0"/>
              <a:t>matematiku </a:t>
            </a:r>
            <a:r>
              <a:rPr lang="pl-PL" sz="1400" b="1" dirty="0"/>
              <a:t>i </a:t>
            </a:r>
            <a:r>
              <a:rPr lang="pl-PL" sz="1400" b="1" dirty="0" smtClean="0"/>
              <a:t>fiziku</a:t>
            </a:r>
            <a:endParaRPr lang="pl-PL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57" y="4165465"/>
            <a:ext cx="185803" cy="215081"/>
          </a:xfrm>
          <a:prstGeom prst="rect">
            <a:avLst/>
          </a:prstGeom>
        </p:spPr>
      </p:pic>
      <p:sp>
        <p:nvSpPr>
          <p:cNvPr id="20" name="Pravokutnik 9"/>
          <p:cNvSpPr/>
          <p:nvPr/>
        </p:nvSpPr>
        <p:spPr>
          <a:xfrm>
            <a:off x="5691157" y="4414660"/>
            <a:ext cx="320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Katedra za</a:t>
            </a:r>
          </a:p>
          <a:p>
            <a:pPr algn="ctr"/>
            <a:r>
              <a:rPr lang="pl-PL" sz="1400" b="1" dirty="0" smtClean="0"/>
              <a:t>automatiku </a:t>
            </a:r>
            <a:r>
              <a:rPr lang="pl-PL" sz="1400" b="1" dirty="0"/>
              <a:t>i robotiku </a:t>
            </a:r>
            <a:endParaRPr lang="hr-HR" sz="1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57" y="5022397"/>
            <a:ext cx="185803" cy="215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882" y="4414660"/>
            <a:ext cx="27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/>
              <a:t>Katedra za</a:t>
            </a:r>
          </a:p>
          <a:p>
            <a:pPr algn="ctr"/>
            <a:r>
              <a:rPr lang="hr-HR" sz="1400" b="1" dirty="0"/>
              <a:t>vizualno </a:t>
            </a:r>
            <a:r>
              <a:rPr lang="hr-HR" sz="1400" b="1" dirty="0" smtClean="0"/>
              <a:t>računarstvo</a:t>
            </a:r>
            <a:endParaRPr lang="hr-HR" sz="14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2" y="4165465"/>
            <a:ext cx="185803" cy="2150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2" y="5022397"/>
            <a:ext cx="185803" cy="2150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17" y="4158119"/>
            <a:ext cx="185803" cy="2150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17" y="5015051"/>
            <a:ext cx="185803" cy="215081"/>
          </a:xfrm>
          <a:prstGeom prst="rect">
            <a:avLst/>
          </a:prstGeom>
        </p:spPr>
      </p:pic>
      <p:sp>
        <p:nvSpPr>
          <p:cNvPr id="35" name="TekstniOkvir 11"/>
          <p:cNvSpPr txBox="1"/>
          <p:nvPr/>
        </p:nvSpPr>
        <p:spPr>
          <a:xfrm>
            <a:off x="5068290" y="571909"/>
            <a:ext cx="318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FAKULTETSKI ZAVODI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12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47" y="1400349"/>
            <a:ext cx="2285182" cy="216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45" y="1400349"/>
            <a:ext cx="2285181" cy="2160000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456524" y="364188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</a:t>
            </a:r>
            <a:b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</a:br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KOMUNIKACIJE</a:t>
            </a:r>
            <a:endParaRPr lang="hr-HR" sz="1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  <a:p>
            <a:pPr algn="ctr"/>
            <a:endParaRPr lang="hr-HR" sz="1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26089" y="5178094"/>
            <a:ext cx="2381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Katedra za elektroniku i mikroelektroniku</a:t>
            </a:r>
            <a:endParaRPr lang="hr-HR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1393651"/>
            <a:ext cx="2285183" cy="2160000"/>
          </a:xfrm>
          <a:prstGeom prst="rect">
            <a:avLst/>
          </a:prstGeom>
        </p:spPr>
      </p:pic>
      <p:sp>
        <p:nvSpPr>
          <p:cNvPr id="9" name="Pravokutnik 9"/>
          <p:cNvSpPr/>
          <p:nvPr/>
        </p:nvSpPr>
        <p:spPr>
          <a:xfrm>
            <a:off x="3240546" y="5178094"/>
            <a:ext cx="254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/>
              <a:t>Katedra za elektrane i energetske procese</a:t>
            </a:r>
          </a:p>
        </p:txBody>
      </p:sp>
      <p:sp>
        <p:nvSpPr>
          <p:cNvPr id="15" name="TekstniOkvir 11"/>
          <p:cNvSpPr txBox="1"/>
          <p:nvPr/>
        </p:nvSpPr>
        <p:spPr>
          <a:xfrm>
            <a:off x="3012092" y="3616790"/>
            <a:ext cx="300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1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</a:t>
            </a:r>
            <a:br>
              <a:rPr lang="hr-HR" sz="1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</a:br>
            <a:r>
              <a:rPr lang="hr-HR" sz="1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ELEKTROENERGETIKU</a:t>
            </a:r>
            <a:endParaRPr lang="hr-HR" sz="1400" b="1" cap="all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Pravokutnik 13"/>
          <p:cNvSpPr/>
          <p:nvPr/>
        </p:nvSpPr>
        <p:spPr>
          <a:xfrm>
            <a:off x="525265" y="556032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/>
            </a:r>
            <a:br>
              <a:rPr lang="hr-HR" sz="1200" dirty="0"/>
            </a:br>
            <a:endParaRPr lang="hr-HR" sz="1000" dirty="0"/>
          </a:p>
        </p:txBody>
      </p:sp>
      <p:sp>
        <p:nvSpPr>
          <p:cNvPr id="23" name="Pravokutnik 9"/>
          <p:cNvSpPr/>
          <p:nvPr/>
        </p:nvSpPr>
        <p:spPr>
          <a:xfrm>
            <a:off x="5691157" y="5178094"/>
            <a:ext cx="320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Katedra za električne strojeve i energetsku elektroniku</a:t>
            </a:r>
            <a:endParaRPr lang="hr-HR" sz="1400" b="1" dirty="0" smtClean="0"/>
          </a:p>
        </p:txBody>
      </p:sp>
      <p:sp>
        <p:nvSpPr>
          <p:cNvPr id="25" name="TekstniOkvir 11"/>
          <p:cNvSpPr txBox="1"/>
          <p:nvPr/>
        </p:nvSpPr>
        <p:spPr>
          <a:xfrm>
            <a:off x="5810120" y="3632357"/>
            <a:ext cx="296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ZAVOD ZA</a:t>
            </a:r>
          </a:p>
          <a:p>
            <a:pPr algn="ctr"/>
            <a:r>
              <a:rPr lang="hr-HR" sz="1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ELEKTROSTROJARSTVO</a:t>
            </a:r>
            <a:endParaRPr lang="hr-HR" sz="1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491" y="4401870"/>
            <a:ext cx="275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Katedra za radiokomunikacije i telekomunikacije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63" y="4174990"/>
            <a:ext cx="185803" cy="215081"/>
          </a:xfrm>
          <a:prstGeom prst="rect">
            <a:avLst/>
          </a:prstGeom>
        </p:spPr>
      </p:pic>
      <p:sp>
        <p:nvSpPr>
          <p:cNvPr id="20" name="Pravokutnik 9"/>
          <p:cNvSpPr/>
          <p:nvPr/>
        </p:nvSpPr>
        <p:spPr>
          <a:xfrm>
            <a:off x="5691157" y="4401870"/>
            <a:ext cx="320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00" b="1" dirty="0"/>
              <a:t>Katedra za </a:t>
            </a:r>
            <a:r>
              <a:rPr lang="nn-NO" sz="1400" b="1" dirty="0" smtClean="0"/>
              <a:t>osnove</a:t>
            </a: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nn-NO" sz="1400" b="1" dirty="0" smtClean="0"/>
              <a:t>elektrotehnike </a:t>
            </a:r>
            <a:r>
              <a:rPr lang="nn-NO" sz="1400" b="1" dirty="0"/>
              <a:t>i mjeriteljstvo</a:t>
            </a:r>
            <a:endParaRPr lang="hr-HR" sz="1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13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63" y="4946439"/>
            <a:ext cx="185803" cy="215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882" y="4401870"/>
            <a:ext cx="27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/>
              <a:t>Katedra za elektroenergetske mreže i postrojenja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2" y="4165465"/>
            <a:ext cx="185803" cy="2150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2" y="4946414"/>
            <a:ext cx="185803" cy="2150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17" y="4158119"/>
            <a:ext cx="185803" cy="2150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17" y="4946414"/>
            <a:ext cx="185803" cy="215081"/>
          </a:xfrm>
          <a:prstGeom prst="rect">
            <a:avLst/>
          </a:prstGeom>
        </p:spPr>
      </p:pic>
      <p:sp>
        <p:nvSpPr>
          <p:cNvPr id="35" name="TekstniOkvir 11"/>
          <p:cNvSpPr txBox="1"/>
          <p:nvPr/>
        </p:nvSpPr>
        <p:spPr>
          <a:xfrm>
            <a:off x="5068290" y="571909"/>
            <a:ext cx="318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FAKULTETSKI ZAVODI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Pravokutnik 9"/>
          <p:cNvSpPr/>
          <p:nvPr/>
        </p:nvSpPr>
        <p:spPr>
          <a:xfrm>
            <a:off x="526089" y="5949543"/>
            <a:ext cx="2381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Laboratorij za visokofrekvencijska mjerenja</a:t>
            </a:r>
            <a:endParaRPr lang="hr-HR" sz="1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63" y="5717888"/>
            <a:ext cx="185803" cy="215081"/>
          </a:xfrm>
          <a:prstGeom prst="rect">
            <a:avLst/>
          </a:prstGeom>
        </p:spPr>
      </p:pic>
      <p:sp>
        <p:nvSpPr>
          <p:cNvPr id="40" name="Pravokutnik 9"/>
          <p:cNvSpPr/>
          <p:nvPr/>
        </p:nvSpPr>
        <p:spPr>
          <a:xfrm>
            <a:off x="3323458" y="5949543"/>
            <a:ext cx="2381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/>
              <a:t>Laboratorij za elektromagnetsku kompatibilnost</a:t>
            </a:r>
            <a:endParaRPr lang="hr-HR" sz="1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2" y="5727363"/>
            <a:ext cx="185803" cy="2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sp>
        <p:nvSpPr>
          <p:cNvPr id="9" name="Pravokutnik 9"/>
          <p:cNvSpPr/>
          <p:nvPr/>
        </p:nvSpPr>
        <p:spPr>
          <a:xfrm>
            <a:off x="6284390" y="2220738"/>
            <a:ext cx="2109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/>
              <a:t>Katedra za elektrane i energetske procese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14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1047" y="2220520"/>
            <a:ext cx="27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Katedra za elektroenergetske </a:t>
            </a:r>
            <a:r>
              <a:rPr lang="hr-HR" sz="1600" b="1" dirty="0" smtClean="0"/>
              <a:t>mreže</a:t>
            </a:r>
            <a:br>
              <a:rPr lang="hr-HR" sz="1600" b="1" dirty="0" smtClean="0"/>
            </a:br>
            <a:r>
              <a:rPr lang="hr-HR" sz="1600" b="1" dirty="0" smtClean="0"/>
              <a:t>i </a:t>
            </a:r>
            <a:r>
              <a:rPr lang="hr-HR" sz="1600" b="1" dirty="0"/>
              <a:t>postrojenja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97" y="1993021"/>
            <a:ext cx="185803" cy="2150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26" y="1988840"/>
            <a:ext cx="185803" cy="215081"/>
          </a:xfrm>
          <a:prstGeom prst="rect">
            <a:avLst/>
          </a:prstGeom>
        </p:spPr>
      </p:pic>
      <p:sp>
        <p:nvSpPr>
          <p:cNvPr id="35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 - </a:t>
            </a:r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ustrojstvo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40" name="Pravokutnik 9"/>
          <p:cNvSpPr/>
          <p:nvPr/>
        </p:nvSpPr>
        <p:spPr>
          <a:xfrm>
            <a:off x="3829731" y="3556176"/>
            <a:ext cx="446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/>
              <a:t>Laboratorij za elektromagnetsku </a:t>
            </a:r>
            <a:r>
              <a:rPr lang="hr-HR" sz="1600" b="1" dirty="0" smtClean="0"/>
              <a:t>kompatibilnost </a:t>
            </a:r>
            <a:r>
              <a:rPr lang="hr-HR" sz="1600" dirty="0"/>
              <a:t>(akreditirani laboratorij):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32" y="3333990"/>
            <a:ext cx="185803" cy="215081"/>
          </a:xfrm>
          <a:prstGeom prst="rect">
            <a:avLst/>
          </a:prstGeom>
        </p:spPr>
      </p:pic>
      <p:pic>
        <p:nvPicPr>
          <p:cNvPr id="42" name="Picture 41" descr="https://www.etfos.hr/new-slider/data1/images/fakultet/zavodi-fakulteta/zavod-za-elektroenergetiku/big_emclab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8" y="4392082"/>
            <a:ext cx="5022248" cy="1963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55716" y="4329419"/>
            <a:ext cx="33752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Nastavni i istraživački laboratoriji</a:t>
            </a:r>
            <a:r>
              <a:rPr lang="hr-HR" sz="1400" dirty="0" smtClean="0"/>
              <a:t>:</a:t>
            </a:r>
          </a:p>
          <a:p>
            <a:r>
              <a:rPr lang="hr-HR" sz="1400" dirty="0" smtClean="0"/>
              <a:t>Laboratorij </a:t>
            </a:r>
            <a:r>
              <a:rPr lang="hr-HR" sz="1400" dirty="0"/>
              <a:t>za simulaciju tržišta električne energije - EMSA, Laboratorij za elektroenergetske mreže i zaštitu, Laboratorij za obnovljive izvore energije</a:t>
            </a:r>
            <a:r>
              <a:rPr lang="hr-HR" sz="1400" dirty="0" smtClean="0"/>
              <a:t>.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89117" y="5464825"/>
            <a:ext cx="302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www.etfos.unios.hr/struka/laboratorij-za-elektromagnetsku-kompatibilnost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" y="2105472"/>
            <a:ext cx="2051274" cy="19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395536" y="452574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</a:rPr>
              <a:t>U okviru TEMPUS EMSA projekta uspostavljen je i opremljen </a:t>
            </a:r>
            <a:r>
              <a:rPr lang="hr-HR" dirty="0"/>
              <a:t>Laboratorij za simulaciju tržišta električne energije - EMSA</a:t>
            </a:r>
            <a:r>
              <a:rPr lang="hr-HR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</a:rPr>
              <a:t>koji je u 2015. u potpunosti obnovljen novim računalima i licencama za programske alate gdje uz potrebe znanstvenih istraživanja i izradu projekata suradnje s gospodarstvom studenti mogu raditi seminarske i diplomske radove</a:t>
            </a:r>
            <a:endParaRPr lang="hr-HR" dirty="0"/>
          </a:p>
        </p:txBody>
      </p:sp>
      <p:pic>
        <p:nvPicPr>
          <p:cNvPr id="5" name="Picture 4" descr="https://www.etfos.hr/new-slider/data1/images/fakultet/zavodi-fakulteta/zavod-za-elektroenergetiku/big_TEMPUS%20EMSA%20Lab%20panorama.jpg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18" y="1855725"/>
            <a:ext cx="5689600" cy="2438400"/>
          </a:xfrm>
          <a:prstGeom prst="rect">
            <a:avLst/>
          </a:prstGeom>
          <a:noFill/>
          <a:ln>
            <a:noFill/>
          </a:ln>
          <a:effectLst>
            <a:softEdge rad="3937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" y="2105472"/>
            <a:ext cx="2051274" cy="1938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 - </a:t>
            </a:r>
            <a:r>
              <a:rPr lang="hr-HR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značajniji projekti</a:t>
            </a:r>
          </a:p>
        </p:txBody>
      </p:sp>
      <p:sp>
        <p:nvSpPr>
          <p:cNvPr id="13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15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387354" y="477414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</a:rPr>
              <a:t>U okviru </a:t>
            </a:r>
            <a:r>
              <a:rPr lang="hr-HR" dirty="0">
                <a:solidFill>
                  <a:srgbClr val="1244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IPA projekta REGPHOSYS "</a:t>
            </a:r>
            <a:r>
              <a:rPr lang="hr-HR" dirty="0" err="1">
                <a:solidFill>
                  <a:srgbClr val="1244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Fotonaponski</a:t>
            </a:r>
            <a:r>
              <a:rPr lang="hr-HR" dirty="0">
                <a:solidFill>
                  <a:srgbClr val="12447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sustavi kao pokretači regionalnog razvoja"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</a:rPr>
              <a:t>  u suradnji sa Zavodom za elektrostrojarstvo, Mađarskom akademijom znanosti, Centrom za regionalna istraživanja 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</a:rPr>
              <a:t>Pecs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</a:rPr>
              <a:t> osnovan je 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Laboratorij za obnovljive izvore energije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" y="2105472"/>
            <a:ext cx="2051274" cy="1938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 - </a:t>
            </a:r>
            <a:r>
              <a:rPr lang="hr-HR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značajniji projekti</a:t>
            </a:r>
          </a:p>
        </p:txBody>
      </p:sp>
      <p:sp>
        <p:nvSpPr>
          <p:cNvPr id="13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16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Picture 10" descr="https://www.etfos.hr/new-slider/data1/images/fakultet/zavodi-fakulteta/zavod-za-elektroenergetiku/big_RESLab%20ETFOS%20panorama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2" y="1827716"/>
            <a:ext cx="4941569" cy="1252769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  <p:pic>
        <p:nvPicPr>
          <p:cNvPr id="16" name="Picture 15" descr="https://www.etfos.hr/new-slider/data1/images/fakultet/zavodi-fakulteta/zavod-za-elektroenergetiku/big_FNE%20ETFOS1%20panoram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1" y="3175332"/>
            <a:ext cx="4941569" cy="1252808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08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043608" y="1983615"/>
            <a:ext cx="74847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mrežni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 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simulatori/softver za simulaciju i projektiranje: </a:t>
            </a:r>
            <a:r>
              <a:rPr lang="hr-HR" dirty="0" err="1" smtClean="0">
                <a:latin typeface="Myriad Pro" panose="020B0503030403020204" pitchFamily="34" charset="0"/>
                <a:cs typeface="Arial" panose="020B0604020202020204" pitchFamily="34" charset="0"/>
              </a:rPr>
              <a:t>EasyPower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DIgSILENT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PowerFactory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PowerWorld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, Homer. ETS 4.0, </a:t>
            </a:r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Eplan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 Electric P8, EMCAS, </a:t>
            </a:r>
            <a:r>
              <a:rPr lang="hr-HR" dirty="0" err="1" smtClean="0">
                <a:latin typeface="Myriad Pro" panose="020B0503030403020204" pitchFamily="34" charset="0"/>
                <a:cs typeface="Arial" panose="020B0604020202020204" pitchFamily="34" charset="0"/>
              </a:rPr>
              <a:t>Relux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, …</a:t>
            </a:r>
          </a:p>
          <a:p>
            <a:endParaRPr lang="hr-HR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analizatori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 za mjerenje i analizu kvalitete električne energije 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(LEM </a:t>
            </a:r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Topas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1000, </a:t>
            </a:r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Memobox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808)</a:t>
            </a:r>
          </a:p>
          <a:p>
            <a:endParaRPr lang="hr-HR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instrumenti 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za  ispitivanje  svojstava transformatorskog  ulja i električnih 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instalacija</a:t>
            </a:r>
          </a:p>
          <a:p>
            <a:endParaRPr lang="hr-HR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instrumenti 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za mjerenje niskofrekventnih električnih i magnetskih polja, te kvalitete električne 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energije</a:t>
            </a:r>
          </a:p>
          <a:p>
            <a:endParaRPr lang="hr-HR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hr-HR" dirty="0" err="1">
                <a:latin typeface="Myriad Pro" panose="020B0503030403020204" pitchFamily="34" charset="0"/>
                <a:cs typeface="Arial" panose="020B0604020202020204" pitchFamily="34" charset="0"/>
              </a:rPr>
              <a:t>fotonaponska</a:t>
            </a:r>
            <a:r>
              <a:rPr lang="hr-HR" dirty="0">
                <a:latin typeface="Myriad Pro" panose="020B0503030403020204" pitchFamily="34" charset="0"/>
                <a:cs typeface="Arial" panose="020B0604020202020204" pitchFamily="34" charset="0"/>
              </a:rPr>
              <a:t> elektrana FNE ETFOS1 snage 10 </a:t>
            </a:r>
            <a:r>
              <a:rPr lang="hr-HR" dirty="0" smtClean="0">
                <a:latin typeface="Myriad Pro" panose="020B0503030403020204" pitchFamily="34" charset="0"/>
                <a:cs typeface="Arial" panose="020B0604020202020204" pitchFamily="34" charset="0"/>
              </a:rPr>
              <a:t>kW</a:t>
            </a:r>
            <a:endParaRPr lang="hr-HR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1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 - </a:t>
            </a:r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oprema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17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6" y="2145529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6" y="3241621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6" y="3968774"/>
            <a:ext cx="323744" cy="374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6" y="4854402"/>
            <a:ext cx="323744" cy="374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6" y="5496137"/>
            <a:ext cx="323744" cy="3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1988297" y="2076948"/>
            <a:ext cx="6184103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Projektiranje, nadzor  i vođenje malih elektrana na obnovljive izvore energije.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 i tehničko savjetovanje sustava za proizvodnju i upravljanje energijom.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Projektiranje,  parametriranje,  puštanje  u pogon i održavanje inteligentnih električnih instalacija KNX/EIB u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zgradarstvu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  i  izrada  prateće  tehno-ekonomske dokumentacije  sunčanih  elektrana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 tehno-ekonomskih  analiza  i  studija isplativosti za elektrane na obnovljive izvore energije</a:t>
            </a:r>
            <a:r>
              <a:rPr lang="hr-HR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18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2149094"/>
            <a:ext cx="323744" cy="374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2999743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3741476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4483209"/>
            <a:ext cx="323744" cy="374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5287597"/>
            <a:ext cx="323744" cy="3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19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2149094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2964524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3741476"/>
            <a:ext cx="323744" cy="374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0" y="4845332"/>
            <a:ext cx="323744" cy="374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2032203"/>
            <a:ext cx="6480720" cy="369331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hr-HR" dirty="0" smtClean="0">
                <a:latin typeface="Myriad Pro" panose="020B0503030403020204" pitchFamily="34" charset="0"/>
              </a:rPr>
              <a:t>Izrada   </a:t>
            </a:r>
            <a:r>
              <a:rPr lang="hr-HR" dirty="0" err="1" smtClean="0">
                <a:latin typeface="Myriad Pro" panose="020B0503030403020204" pitchFamily="34" charset="0"/>
              </a:rPr>
              <a:t>tehnoekonomskih</a:t>
            </a:r>
            <a:r>
              <a:rPr lang="hr-HR" dirty="0" smtClean="0">
                <a:latin typeface="Myriad Pro" panose="020B0503030403020204" pitchFamily="34" charset="0"/>
              </a:rPr>
              <a:t>  analiza  i  studija  isplativosti  za  sustave za  proizvodnju  i upravljanje energijom.</a:t>
            </a:r>
          </a:p>
          <a:p>
            <a:endParaRPr lang="hr-HR" dirty="0" smtClean="0">
              <a:latin typeface="Myriad Pro" panose="020B0503030403020204" pitchFamily="34" charset="0"/>
            </a:endParaRPr>
          </a:p>
          <a:p>
            <a:r>
              <a:rPr lang="hr-HR" dirty="0" smtClean="0">
                <a:latin typeface="Myriad Pro" panose="020B0503030403020204" pitchFamily="34" charset="0"/>
              </a:rPr>
              <a:t>Izrada  tehno-ekonomskih  analiza  i  studija energetske učinkovitosti u zgradarstvu.</a:t>
            </a:r>
          </a:p>
          <a:p>
            <a:endParaRPr lang="hr-HR" dirty="0" smtClean="0">
              <a:latin typeface="Myriad Pro" panose="020B0503030403020204" pitchFamily="34" charset="0"/>
            </a:endParaRPr>
          </a:p>
          <a:p>
            <a:r>
              <a:rPr lang="hr-HR" dirty="0" smtClean="0">
                <a:latin typeface="Myriad Pro" panose="020B0503030403020204" pitchFamily="34" charset="0"/>
              </a:rPr>
              <a:t>Izrada  SEAP-a  (</a:t>
            </a:r>
            <a:r>
              <a:rPr lang="hr-HR" dirty="0" err="1" smtClean="0">
                <a:latin typeface="Myriad Pro" panose="020B0503030403020204" pitchFamily="34" charset="0"/>
              </a:rPr>
              <a:t>Sustainable</a:t>
            </a:r>
            <a:r>
              <a:rPr lang="hr-HR" dirty="0" smtClean="0">
                <a:latin typeface="Myriad Pro" panose="020B0503030403020204" pitchFamily="34" charset="0"/>
              </a:rPr>
              <a:t>  Energy  </a:t>
            </a:r>
            <a:r>
              <a:rPr lang="hr-HR" dirty="0" err="1" smtClean="0">
                <a:latin typeface="Myriad Pro" panose="020B0503030403020204" pitchFamily="34" charset="0"/>
              </a:rPr>
              <a:t>Action</a:t>
            </a:r>
            <a:r>
              <a:rPr lang="hr-HR" dirty="0" smtClean="0">
                <a:latin typeface="Myriad Pro" panose="020B0503030403020204" pitchFamily="34" charset="0"/>
              </a:rPr>
              <a:t> Plan)  i  energetskih bilanci  za potrebe industrije,  lokalne  samouprave  i  privatnih korisnika.</a:t>
            </a:r>
          </a:p>
          <a:p>
            <a:endParaRPr lang="hr-HR" dirty="0" smtClean="0">
              <a:latin typeface="Myriad Pro" panose="020B0503030403020204" pitchFamily="34" charset="0"/>
            </a:endParaRPr>
          </a:p>
          <a:p>
            <a:r>
              <a:rPr lang="hr-HR" dirty="0" smtClean="0">
                <a:latin typeface="Myriad Pro" panose="020B0503030403020204" pitchFamily="34" charset="0"/>
              </a:rPr>
              <a:t>Energetski pregledi, izrada analiza i studija energetske  učinkovitosti  te  certificiranje  u zgradarstvu.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6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sp>
        <p:nvSpPr>
          <p:cNvPr id="14" name="TekstniOkvir 11"/>
          <p:cNvSpPr txBox="1"/>
          <p:nvPr/>
        </p:nvSpPr>
        <p:spPr>
          <a:xfrm>
            <a:off x="273494" y="1152284"/>
            <a:ext cx="4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12447F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ZGRADE FAKULETA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6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Ulica </a:t>
            </a:r>
            <a:r>
              <a:rPr lang="hr-HR" dirty="0">
                <a:solidFill>
                  <a:schemeClr val="bg1"/>
                </a:solidFill>
                <a:latin typeface="Myriad Pro" panose="020B0503030403020204" pitchFamily="34" charset="0"/>
              </a:rPr>
              <a:t>kneza Trpimira 2b (5.000 m2</a:t>
            </a:r>
            <a:r>
              <a:rPr lang="hr-HR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)</a:t>
            </a:r>
            <a:endParaRPr lang="hr-HR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40050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Myriad Pro" panose="020B0503030403020204" pitchFamily="34" charset="0"/>
              </a:rPr>
              <a:t>Ulica cara Hadrijana 10b (3.600 m2)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36175"/>
            <a:ext cx="284537" cy="3293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6175"/>
            <a:ext cx="284537" cy="329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4172" y="129865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Myriad Pro" panose="020B0503030403020204" pitchFamily="34" charset="0"/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176" y="4484887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2.</a:t>
            </a:r>
            <a:endParaRPr lang="hr-HR" sz="4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365" y="42161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Myriad Pro" panose="020B0503030403020204" pitchFamily="34" charset="0"/>
              </a:rPr>
              <a:t>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8243" y="42161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2.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2149094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2672421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3384118"/>
            <a:ext cx="323744" cy="374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4181311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1998" y="2051079"/>
            <a:ext cx="5829618" cy="347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 i projektiranje sustava javne i cestovne rasvjete.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  i  projektiranje  sustava  rasvjete unutrašnjih i vanjskih radnih prostora.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Planiranje,  projektiranje  i  tehničko  savjetovanje vezano uz energetsku učinkovitost.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elaborata o utjecaju na elektroenergetsku mrežu mikro i malih elektrana.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 elaborata  o utjecaju na elektroenergetsku mrežu  konvencionalnih elektrana</a:t>
            </a:r>
            <a:r>
              <a:rPr lang="hr-HR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4909274"/>
            <a:ext cx="323744" cy="3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21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2149094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2959323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3769552"/>
            <a:ext cx="323744" cy="374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4937350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1998" y="2051079"/>
            <a:ext cx="58296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 elaborata 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podešenja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zaštite  elektrana na obnovljive izvore energije na elektroenergetsku mrežu.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 elaborata 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podešenja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zaštite  konvencionalnih elektrana na elektroenergetsku mrežu.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</a:rPr>
              <a:t>Analiza  tokova snaga, padova napona, gubitaka  i n-1 analiza  sigurnosti prijenosnih, distribucijskih i industrijskih mreža.</a:t>
            </a:r>
            <a:endParaRPr lang="hr-HR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pouzdanosti  i  raspoloživosti prijenosnih i distribucijskih mreža, studije kratkog spoja i prijelaznih pojava.</a:t>
            </a:r>
          </a:p>
        </p:txBody>
      </p:sp>
    </p:spTree>
    <p:extLst>
      <p:ext uri="{BB962C8B-B14F-4D97-AF65-F5344CB8AC3E}">
        <p14:creationId xmlns:p14="http://schemas.microsoft.com/office/powerpoint/2010/main" val="419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22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2407218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3795018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5140265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1998" y="2051079"/>
            <a:ext cx="5829618" cy="383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kutne  i naponske stabilnosti prijenosnih, distribucijskih i industrijskih mreža i izrada elaborata na temelju analize.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Mjerenje  i  analiza  električnih  i  magnetskih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niskofrekvencijskih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polja i izrada elaborata.  Laboratorij  za  elektromagnetsku kompatibilnost akreditiran  je prema normi HRN  EN  ISO/IEC  17025:2007  za  ispitivanje  električnih  i magnetskih  polja  niske frekvencije.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Mjerenje  kvalitete  električne  energije  prema EN 50160 i IEC 61000-4-30 normama i Mrežnim pravilima i izrada elaborata.</a:t>
            </a:r>
          </a:p>
        </p:txBody>
      </p:sp>
    </p:spTree>
    <p:extLst>
      <p:ext uri="{BB962C8B-B14F-4D97-AF65-F5344CB8AC3E}">
        <p14:creationId xmlns:p14="http://schemas.microsoft.com/office/powerpoint/2010/main" val="39142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0" y="276825"/>
            <a:ext cx="1584211" cy="149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ELEKTROENERGETIKU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23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2407218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3565975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8" y="4791737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1998" y="2164213"/>
            <a:ext cx="5829618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i računalno projektiranje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uzemljivačkih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sustava  transformatorskih  stanica, elektrana i dalekovodnih stupova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metode analize i zaštite elemenata EES posebice sa sve većim udjelom distribuiranih izvora na razini kako prijenosne tako i distribucijske mreže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primjene i integracija distribuirane proizvodnje iz obnovljivih izvora energije u napredne (mikro) mreže, s naglaskom na one prilagođene i urbanim i ruralnim područjima, daljnji razvoj modela naprednih mreža </a:t>
            </a:r>
          </a:p>
        </p:txBody>
      </p:sp>
    </p:spTree>
    <p:extLst>
      <p:ext uri="{BB962C8B-B14F-4D97-AF65-F5344CB8AC3E}">
        <p14:creationId xmlns:p14="http://schemas.microsoft.com/office/powerpoint/2010/main" val="4004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88" y="276825"/>
            <a:ext cx="1584393" cy="149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ELEKTROSTROJARSTVO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24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ustrojstvo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Pravokutnik 8"/>
          <p:cNvSpPr/>
          <p:nvPr/>
        </p:nvSpPr>
        <p:spPr>
          <a:xfrm>
            <a:off x="560606" y="251038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latin typeface="Myriad Pro" panose="020B0503030403020204" pitchFamily="34" charset="0"/>
              </a:rPr>
              <a:t>Katedra za osnove</a:t>
            </a:r>
          </a:p>
          <a:p>
            <a:pPr algn="ctr"/>
            <a:r>
              <a:rPr lang="hr-HR" sz="2000" b="1" dirty="0" smtClean="0">
                <a:latin typeface="Myriad Pro" panose="020B0503030403020204" pitchFamily="34" charset="0"/>
              </a:rPr>
              <a:t>elektrotehnike i mjeriteljstvo</a:t>
            </a:r>
          </a:p>
        </p:txBody>
      </p:sp>
      <p:sp>
        <p:nvSpPr>
          <p:cNvPr id="20" name="Pravokutnik 8"/>
          <p:cNvSpPr/>
          <p:nvPr/>
        </p:nvSpPr>
        <p:spPr>
          <a:xfrm>
            <a:off x="323527" y="492059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latin typeface="Myriad Pro" panose="020B0503030403020204" pitchFamily="34" charset="0"/>
              </a:rPr>
              <a:t>Nastavni </a:t>
            </a:r>
            <a:r>
              <a:rPr lang="hr-HR" sz="2000" b="1" dirty="0">
                <a:latin typeface="Myriad Pro" panose="020B0503030403020204" pitchFamily="34" charset="0"/>
              </a:rPr>
              <a:t>i istraživački laboratoriji</a:t>
            </a:r>
            <a:r>
              <a:rPr lang="hr-HR" sz="2000" b="1" dirty="0" smtClean="0">
                <a:latin typeface="Myriad Pro" panose="020B0503030403020204" pitchFamily="34" charset="0"/>
              </a:rPr>
              <a:t>:</a:t>
            </a:r>
            <a:br>
              <a:rPr lang="hr-HR" sz="2000" b="1" dirty="0" smtClean="0">
                <a:latin typeface="Myriad Pro" panose="020B0503030403020204" pitchFamily="34" charset="0"/>
              </a:rPr>
            </a:br>
            <a:r>
              <a:rPr lang="hr-HR" b="1" dirty="0" smtClean="0">
                <a:latin typeface="Myriad Pro" panose="020B0503030403020204" pitchFamily="34" charset="0"/>
              </a:rPr>
              <a:t>Laboratorij </a:t>
            </a:r>
            <a:r>
              <a:rPr lang="hr-HR" b="1" dirty="0">
                <a:latin typeface="Myriad Pro" panose="020B0503030403020204" pitchFamily="34" charset="0"/>
              </a:rPr>
              <a:t>za električne strojeve i pogone, Laboratorij za energetsku elektroniku</a:t>
            </a:r>
            <a:r>
              <a:rPr lang="hr-HR" b="1" dirty="0" smtClean="0">
                <a:latin typeface="Myriad Pro" panose="020B0503030403020204" pitchFamily="34" charset="0"/>
              </a:rPr>
              <a:t>,</a:t>
            </a:r>
            <a:br>
              <a:rPr lang="hr-HR" b="1" dirty="0" smtClean="0">
                <a:latin typeface="Myriad Pro" panose="020B0503030403020204" pitchFamily="34" charset="0"/>
              </a:rPr>
            </a:br>
            <a:r>
              <a:rPr lang="hr-HR" b="1" dirty="0" smtClean="0">
                <a:latin typeface="Myriad Pro" panose="020B0503030403020204" pitchFamily="34" charset="0"/>
              </a:rPr>
              <a:t>Laboratorij </a:t>
            </a:r>
            <a:r>
              <a:rPr lang="hr-HR" b="1" dirty="0">
                <a:latin typeface="Myriad Pro" panose="020B0503030403020204" pitchFamily="34" charset="0"/>
              </a:rPr>
              <a:t>za električna </a:t>
            </a:r>
            <a:r>
              <a:rPr lang="hr-HR" b="1" dirty="0" smtClean="0">
                <a:latin typeface="Myriad Pro" panose="020B0503030403020204" pitchFamily="34" charset="0"/>
              </a:rPr>
              <a:t>mjerenja, Laboratorij </a:t>
            </a:r>
            <a:r>
              <a:rPr lang="hr-HR" b="1" dirty="0">
                <a:latin typeface="Myriad Pro" panose="020B0503030403020204" pitchFamily="34" charset="0"/>
              </a:rPr>
              <a:t>za osnove elektrotehnike.</a:t>
            </a:r>
          </a:p>
        </p:txBody>
      </p:sp>
      <p:sp>
        <p:nvSpPr>
          <p:cNvPr id="22" name="Pravokutnik 8"/>
          <p:cNvSpPr/>
          <p:nvPr/>
        </p:nvSpPr>
        <p:spPr>
          <a:xfrm>
            <a:off x="4323080" y="2510388"/>
            <a:ext cx="445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latin typeface="Myriad Pro" panose="020B0503030403020204" pitchFamily="34" charset="0"/>
              </a:rPr>
              <a:t>Katedra za </a:t>
            </a:r>
            <a:r>
              <a:rPr lang="hr-HR" sz="2000" b="1" dirty="0" smtClean="0">
                <a:latin typeface="Myriad Pro" panose="020B0503030403020204" pitchFamily="34" charset="0"/>
              </a:rPr>
              <a:t>električne</a:t>
            </a:r>
          </a:p>
          <a:p>
            <a:pPr algn="ctr"/>
            <a:r>
              <a:rPr lang="hr-HR" sz="2000" b="1" dirty="0" smtClean="0">
                <a:latin typeface="Myriad Pro" panose="020B0503030403020204" pitchFamily="34" charset="0"/>
              </a:rPr>
              <a:t>strojeve </a:t>
            </a:r>
            <a:r>
              <a:rPr lang="hr-HR" sz="2000" b="1" dirty="0">
                <a:latin typeface="Myriad Pro" panose="020B0503030403020204" pitchFamily="34" charset="0"/>
              </a:rPr>
              <a:t>i energetsku elektroniku</a:t>
            </a:r>
          </a:p>
        </p:txBody>
      </p:sp>
      <p:sp>
        <p:nvSpPr>
          <p:cNvPr id="23" name="Pravokutnik 8"/>
          <p:cNvSpPr/>
          <p:nvPr/>
        </p:nvSpPr>
        <p:spPr>
          <a:xfrm>
            <a:off x="2375756" y="3712764"/>
            <a:ext cx="4392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latin typeface="Myriad Pro" panose="020B0503030403020204" pitchFamily="34" charset="0"/>
              </a:rPr>
              <a:t>Laboratorij za </a:t>
            </a:r>
            <a:r>
              <a:rPr lang="hr-HR" sz="2000" b="1" dirty="0" smtClean="0">
                <a:latin typeface="Myriad Pro" panose="020B0503030403020204" pitchFamily="34" charset="0"/>
              </a:rPr>
              <a:t>električne</a:t>
            </a:r>
          </a:p>
          <a:p>
            <a:pPr algn="ctr"/>
            <a:r>
              <a:rPr lang="hr-HR" sz="2000" b="1" dirty="0" smtClean="0">
                <a:latin typeface="Myriad Pro" panose="020B0503030403020204" pitchFamily="34" charset="0"/>
              </a:rPr>
              <a:t>strojeve </a:t>
            </a:r>
            <a:r>
              <a:rPr lang="hr-HR" sz="2000" b="1" dirty="0">
                <a:latin typeface="Myriad Pro" panose="020B0503030403020204" pitchFamily="34" charset="0"/>
              </a:rPr>
              <a:t>i hibridne pogonske sustave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0" y="2145318"/>
            <a:ext cx="323744" cy="374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2" y="2132856"/>
            <a:ext cx="323744" cy="374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7" y="3356992"/>
            <a:ext cx="323744" cy="3747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7" y="4538547"/>
            <a:ext cx="323744" cy="3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</a:t>
            </a:r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ELEKTROSTROJARSTVO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25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oprema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5" y="2634618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5" y="3818006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5" y="4752605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2060608"/>
            <a:ext cx="708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Myriad Pro" panose="020B0503030403020204" pitchFamily="34" charset="0"/>
              </a:rPr>
              <a:t>ispitna stanica za električne strojeve i pogone do 5kW , 200Nm, </a:t>
            </a:r>
            <a:r>
              <a:rPr lang="hr-HR" dirty="0">
                <a:latin typeface="Myriad Pro" panose="020B0503030403020204" pitchFamily="34" charset="0"/>
              </a:rPr>
              <a:t>Schneider Electric upravljački ormar, </a:t>
            </a:r>
            <a:r>
              <a:rPr lang="hr-HR" dirty="0" err="1">
                <a:latin typeface="Myriad Pro" panose="020B0503030403020204" pitchFamily="34" charset="0"/>
              </a:rPr>
              <a:t>Danfoss</a:t>
            </a:r>
            <a:r>
              <a:rPr lang="hr-HR" dirty="0">
                <a:latin typeface="Myriad Pro" panose="020B0503030403020204" pitchFamily="34" charset="0"/>
              </a:rPr>
              <a:t> FreqConverter-302, </a:t>
            </a:r>
            <a:r>
              <a:rPr lang="hr-HR" dirty="0" err="1">
                <a:latin typeface="Myriad Pro" panose="020B0503030403020204" pitchFamily="34" charset="0"/>
              </a:rPr>
              <a:t>Altivar</a:t>
            </a:r>
            <a:r>
              <a:rPr lang="hr-HR" dirty="0">
                <a:latin typeface="Myriad Pro" panose="020B0503030403020204" pitchFamily="34" charset="0"/>
              </a:rPr>
              <a:t> 21 HU5N4 (</a:t>
            </a:r>
            <a:r>
              <a:rPr lang="hr-HR" dirty="0" err="1">
                <a:latin typeface="Myriad Pro" panose="020B0503030403020204" pitchFamily="34" charset="0"/>
              </a:rPr>
              <a:t>Telemecanique</a:t>
            </a:r>
            <a:r>
              <a:rPr lang="hr-HR" dirty="0">
                <a:latin typeface="Myriad Pro" panose="020B0503030403020204" pitchFamily="34" charset="0"/>
              </a:rPr>
              <a:t>-Schneider), Allen </a:t>
            </a:r>
            <a:r>
              <a:rPr lang="hr-HR" dirty="0" err="1">
                <a:latin typeface="Myriad Pro" panose="020B0503030403020204" pitchFamily="34" charset="0"/>
              </a:rPr>
              <a:t>Bradley</a:t>
            </a:r>
            <a:r>
              <a:rPr lang="hr-HR" dirty="0">
                <a:latin typeface="Myriad Pro" panose="020B0503030403020204" pitchFamily="34" charset="0"/>
              </a:rPr>
              <a:t> BO25-AA-DE, </a:t>
            </a:r>
            <a:r>
              <a:rPr lang="hr-HR" dirty="0" err="1">
                <a:latin typeface="Myriad Pro" panose="020B0503030403020204" pitchFamily="34" charset="0"/>
              </a:rPr>
              <a:t>Vacon</a:t>
            </a:r>
            <a:r>
              <a:rPr lang="hr-HR" dirty="0">
                <a:latin typeface="Myriad Pro" panose="020B0503030403020204" pitchFamily="34" charset="0"/>
              </a:rPr>
              <a:t> 100 </a:t>
            </a:r>
            <a:r>
              <a:rPr lang="hr-HR" dirty="0" err="1">
                <a:latin typeface="Myriad Pro" panose="020B0503030403020204" pitchFamily="34" charset="0"/>
              </a:rPr>
              <a:t>Flow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Inverter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Drive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Speed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Controller</a:t>
            </a:r>
            <a:r>
              <a:rPr lang="hr-HR" dirty="0">
                <a:latin typeface="Myriad Pro" panose="020B0503030403020204" pitchFamily="34" charset="0"/>
              </a:rPr>
              <a:t>, </a:t>
            </a:r>
            <a:r>
              <a:rPr lang="hr-HR" dirty="0" err="1">
                <a:latin typeface="Myriad Pro" panose="020B0503030403020204" pitchFamily="34" charset="0"/>
              </a:rPr>
              <a:t>Vacon</a:t>
            </a:r>
            <a:r>
              <a:rPr lang="hr-HR" dirty="0">
                <a:latin typeface="Myriad Pro" panose="020B0503030403020204" pitchFamily="34" charset="0"/>
              </a:rPr>
              <a:t> NXP </a:t>
            </a:r>
            <a:r>
              <a:rPr lang="hr-HR" dirty="0" err="1">
                <a:latin typeface="Myriad Pro" panose="020B0503030403020204" pitchFamily="34" charset="0"/>
              </a:rPr>
              <a:t>Inverter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Drive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Speed</a:t>
            </a:r>
            <a:r>
              <a:rPr lang="hr-HR" dirty="0">
                <a:latin typeface="Myriad Pro" panose="020B0503030403020204" pitchFamily="34" charset="0"/>
              </a:rPr>
              <a:t> </a:t>
            </a:r>
            <a:r>
              <a:rPr lang="hr-HR" dirty="0" err="1">
                <a:latin typeface="Myriad Pro" panose="020B0503030403020204" pitchFamily="34" charset="0"/>
              </a:rPr>
              <a:t>Controller</a:t>
            </a:r>
            <a:r>
              <a:rPr lang="hr-HR" dirty="0">
                <a:latin typeface="Myriad Pro" panose="020B0503030403020204" pitchFamily="34" charset="0"/>
              </a:rPr>
              <a:t>, Siemens </a:t>
            </a:r>
            <a:r>
              <a:rPr lang="hr-HR" dirty="0" err="1">
                <a:latin typeface="Myriad Pro" panose="020B0503030403020204" pitchFamily="34" charset="0"/>
              </a:rPr>
              <a:t>Sinamics</a:t>
            </a:r>
            <a:r>
              <a:rPr lang="hr-HR" dirty="0">
                <a:latin typeface="Myriad Pro" panose="020B0503030403020204" pitchFamily="34" charset="0"/>
              </a:rPr>
              <a:t> GS 120 (240S DP),</a:t>
            </a:r>
          </a:p>
          <a:p>
            <a:endParaRPr lang="hr-HR" dirty="0">
              <a:latin typeface="Myriad Pro" panose="020B0503030403020204" pitchFamily="34" charset="0"/>
            </a:endParaRPr>
          </a:p>
          <a:p>
            <a:r>
              <a:rPr lang="hr-HR" dirty="0">
                <a:latin typeface="Myriad Pro" panose="020B0503030403020204" pitchFamily="34" charset="0"/>
              </a:rPr>
              <a:t>NI </a:t>
            </a:r>
            <a:r>
              <a:rPr lang="hr-HR" dirty="0" err="1">
                <a:latin typeface="Myriad Pro" panose="020B0503030403020204" pitchFamily="34" charset="0"/>
              </a:rPr>
              <a:t>compact</a:t>
            </a:r>
            <a:r>
              <a:rPr lang="hr-HR" dirty="0">
                <a:latin typeface="Myriad Pro" panose="020B0503030403020204" pitchFamily="34" charset="0"/>
              </a:rPr>
              <a:t> RIO system </a:t>
            </a:r>
            <a:r>
              <a:rPr lang="hr-HR" dirty="0" err="1">
                <a:latin typeface="Myriad Pro" panose="020B0503030403020204" pitchFamily="34" charset="0"/>
              </a:rPr>
              <a:t>Configuration</a:t>
            </a:r>
            <a:r>
              <a:rPr lang="hr-HR" dirty="0">
                <a:latin typeface="Myriad Pro" panose="020B0503030403020204" pitchFamily="34" charset="0"/>
              </a:rPr>
              <a:t> ID: CR4247419, mjerni sustav za akviziciju podataka IO </a:t>
            </a:r>
            <a:r>
              <a:rPr lang="hr-HR" dirty="0" err="1">
                <a:latin typeface="Myriad Pro" panose="020B0503030403020204" pitchFamily="34" charset="0"/>
              </a:rPr>
              <a:t>Tech</a:t>
            </a:r>
            <a:r>
              <a:rPr lang="hr-HR" dirty="0">
                <a:latin typeface="Myriad Pro" panose="020B0503030403020204" pitchFamily="34" charset="0"/>
              </a:rPr>
              <a:t>  </a:t>
            </a:r>
            <a:r>
              <a:rPr lang="hr-HR" dirty="0" err="1">
                <a:latin typeface="Myriad Pro" panose="020B0503030403020204" pitchFamily="34" charset="0"/>
              </a:rPr>
              <a:t>Wavebook</a:t>
            </a:r>
            <a:r>
              <a:rPr lang="hr-HR" dirty="0">
                <a:latin typeface="Myriad Pro" panose="020B0503030403020204" pitchFamily="34" charset="0"/>
              </a:rPr>
              <a:t>/512,</a:t>
            </a:r>
          </a:p>
          <a:p>
            <a:endParaRPr lang="hr-HR" dirty="0">
              <a:latin typeface="Myriad Pro" panose="020B0503030403020204" pitchFamily="34" charset="0"/>
            </a:endParaRPr>
          </a:p>
          <a:p>
            <a:r>
              <a:rPr lang="hr-HR" dirty="0">
                <a:latin typeface="Myriad Pro" panose="020B0503030403020204" pitchFamily="34" charset="0"/>
              </a:rPr>
              <a:t>Kaco 12.0 TL3 mrežni izmjenjivač snage 10,2 kW, </a:t>
            </a:r>
            <a:r>
              <a:rPr lang="hr-HR" dirty="0" err="1">
                <a:latin typeface="Myriad Pro" panose="020B0503030403020204" pitchFamily="34" charset="0"/>
              </a:rPr>
              <a:t>fotonaponski</a:t>
            </a:r>
            <a:r>
              <a:rPr lang="hr-HR" dirty="0">
                <a:latin typeface="Myriad Pro" panose="020B0503030403020204" pitchFamily="34" charset="0"/>
              </a:rPr>
              <a:t> emulator dva </a:t>
            </a:r>
            <a:r>
              <a:rPr lang="hr-HR" dirty="0" err="1">
                <a:latin typeface="Myriad Pro" panose="020B0503030403020204" pitchFamily="34" charset="0"/>
              </a:rPr>
              <a:t>stringa</a:t>
            </a:r>
            <a:r>
              <a:rPr lang="hr-HR" dirty="0">
                <a:latin typeface="Myriad Pro" panose="020B0503030403020204" pitchFamily="34" charset="0"/>
              </a:rPr>
              <a:t> max.1000 V, 10 A, UPS sustavi, funkcijski generator prividne snage 2kVA raspona frekvencije do 2 </a:t>
            </a:r>
            <a:r>
              <a:rPr lang="hr-HR" dirty="0" err="1">
                <a:latin typeface="Myriad Pro" panose="020B0503030403020204" pitchFamily="34" charset="0"/>
              </a:rPr>
              <a:t>kHz</a:t>
            </a:r>
            <a:r>
              <a:rPr lang="hr-HR" dirty="0">
                <a:latin typeface="Myriad Pro" panose="020B0503030403020204" pitchFamily="34" charset="0"/>
              </a:rPr>
              <a:t>, 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88" y="276825"/>
            <a:ext cx="1584393" cy="1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</a:t>
            </a:r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ELEKTROSTROJARSTVO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26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8" y="2865471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6" y="4163854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6" y="5229977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2164213"/>
            <a:ext cx="7632848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mjeriteljstvo, propagacija mjerne nesigurnosti, primjena koncepta mjerne nesigurnosti u elektroenergetici i elektrostrojarstvu (utjecaj mjerne nesigurnosti pri modeliranju transformatora, utjecaj mjerne nesigurnosti kod raspodjele gubitaka između operatora prijenosnih sustava prilikom razmjene električne energije)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nelinearne električke mreže,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ferorezonancija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istraživanje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pretkaotičnog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kaotičnog ponašanja nelinearnih električkih mreža, bifurkacijsko ponašanje istosmjernih pretvarača napona,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električni strojevi i pogoni, dijagnostika kvarova električnih strojeva, numerički proračuni elektromagnetskih polja, numerički proračuni elektromagnetskih polja niskih frekvencija u električnim strojevima i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aktuatorima</a:t>
            </a:r>
            <a:endParaRPr lang="hr-HR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88" y="276825"/>
            <a:ext cx="1584393" cy="1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0" name="TekstniOkvir 11"/>
          <p:cNvSpPr txBox="1"/>
          <p:nvPr/>
        </p:nvSpPr>
        <p:spPr>
          <a:xfrm>
            <a:off x="251519" y="1162443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ZAVOD </a:t>
            </a:r>
            <a:r>
              <a:rPr lang="hr-HR" sz="2400" b="1" cap="all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ZA </a:t>
            </a:r>
            <a:r>
              <a:rPr lang="hr-HR" sz="2400" b="1" cap="all" dirty="0">
                <a:solidFill>
                  <a:srgbClr val="12447F"/>
                </a:solidFill>
                <a:latin typeface="Myriad Pro" panose="020B0503030403020204" pitchFamily="34" charset="0"/>
              </a:rPr>
              <a:t>ELEKTROSTROJARSTVO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401" y="6152876"/>
            <a:ext cx="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27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kstniOkvir 11"/>
          <p:cNvSpPr txBox="1"/>
          <p:nvPr/>
        </p:nvSpPr>
        <p:spPr>
          <a:xfrm>
            <a:off x="267516" y="1417716"/>
            <a:ext cx="763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znanstveno-istraživačke i stručne aktivnosti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2" y="2554043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2" y="3713091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2" y="4444317"/>
            <a:ext cx="323744" cy="374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2164213"/>
            <a:ext cx="7632848" cy="363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 elektromotornih pogona za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elektromobilnost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vozila i plovila, projektiranje hibridnih pogona za sustave obnovljivih izvora (solarni,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fotonaponski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vjetro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agregati, komprimirani zrak, baterije, električki i mehanički UPS) 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energetski elektronički pretvarači, sustavi neprekidnih napajanja, emulacija </a:t>
            </a:r>
            <a:r>
              <a:rPr lang="hr-HR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fotonaponskih</a:t>
            </a: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sustava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elektromagnetska kompatibilnost, energetska efikasnost u industrijskim pogonima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hr-HR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optimizacije u elektroenergetici, primjena metoda mekog računarstva u elektroenergetici</a:t>
            </a:r>
            <a:endParaRPr lang="hr-HR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0" y="5219268"/>
            <a:ext cx="323744" cy="374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88" y="276825"/>
            <a:ext cx="1584393" cy="1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  <a:effectLst/>
        </p:spPr>
      </p:pic>
      <p:sp>
        <p:nvSpPr>
          <p:cNvPr id="9" name="TekstniOkvir 22"/>
          <p:cNvSpPr txBox="1"/>
          <p:nvPr/>
        </p:nvSpPr>
        <p:spPr>
          <a:xfrm>
            <a:off x="323528" y="100839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49" y="2633727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i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 nadom u uspješan nastavak suradnje,</a:t>
            </a:r>
          </a:p>
          <a:p>
            <a:pPr algn="ctr"/>
            <a:r>
              <a:rPr lang="hr-HR" sz="4400" b="1" i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srdačan pozdrav iz Osijeka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273494" y="1152284"/>
            <a:ext cx="4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PROSTOR I OPREMLJENOST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1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8" y="2391475"/>
            <a:ext cx="323744" cy="374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8" y="2946331"/>
            <a:ext cx="323744" cy="374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8" y="3455433"/>
            <a:ext cx="323744" cy="374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8" y="4006497"/>
            <a:ext cx="323744" cy="374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50" y="2394188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Myriad Pro" panose="020B0503030403020204" pitchFamily="34" charset="0"/>
              </a:rPr>
              <a:t>18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50" y="2939826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Myriad Pro" panose="020B0503030403020204" pitchFamily="34" charset="0"/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666" y="3450875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Myriad Pro" panose="020B0503030403020204" pitchFamily="34" charset="0"/>
              </a:rPr>
              <a:t>18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65" y="4009210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344" y="2432329"/>
            <a:ext cx="18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PREDAVAONICA</a:t>
            </a:r>
            <a:endParaRPr lang="hr-HR" b="1" dirty="0">
              <a:latin typeface="Myriad Pro" panose="020B0503030403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7344" y="2961603"/>
            <a:ext cx="266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RAČUNALNIH UČIONICA</a:t>
            </a:r>
            <a:endParaRPr lang="hr-HR" b="1" dirty="0">
              <a:latin typeface="Myriad Pro" panose="020B05030304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7344" y="3462899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Myriad Pro" panose="020B0503030403020204" pitchFamily="34" charset="0"/>
              </a:rPr>
              <a:t>LABORATORIJA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7344" y="3999291"/>
            <a:ext cx="276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NASTAVNIČKA KABINETA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8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TekstniOkvir 11"/>
          <p:cNvSpPr txBox="1"/>
          <p:nvPr/>
        </p:nvSpPr>
        <p:spPr>
          <a:xfrm>
            <a:off x="273494" y="1152284"/>
            <a:ext cx="4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NASTAVNICI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710" y="2296392"/>
            <a:ext cx="243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b="1" dirty="0" smtClean="0">
                <a:latin typeface="Myriad Pro" panose="020B0503030403020204" pitchFamily="34" charset="0"/>
              </a:rPr>
              <a:t>NASTAVU OSTVARUJE</a:t>
            </a:r>
            <a:endParaRPr lang="hr-HR" b="1" dirty="0">
              <a:latin typeface="Myriad Pro" panose="020B0503030403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3" y="3024198"/>
            <a:ext cx="323744" cy="374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3" y="3579054"/>
            <a:ext cx="323744" cy="3747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3" y="4088156"/>
            <a:ext cx="323744" cy="3747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3" y="4767800"/>
            <a:ext cx="323744" cy="3747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6195" y="3026911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195" y="3572549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Myriad Pro" panose="020B0503030403020204" pitchFamily="34" charset="0"/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711" y="4083598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710" y="4770513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5389" y="3065052"/>
            <a:ext cx="26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Myriad Pro" panose="020B0503030403020204" pitchFamily="34" charset="0"/>
              </a:rPr>
              <a:t>REDOVITIH PROFESORA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389" y="3594326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IZVANREDNIH </a:t>
            </a:r>
            <a:r>
              <a:rPr lang="hr-HR" b="1" dirty="0">
                <a:latin typeface="Myriad Pro" panose="020B0503030403020204" pitchFamily="34" charset="0"/>
              </a:rPr>
              <a:t>PROFESORA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5389" y="4095622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Myriad Pro" panose="020B0503030403020204" pitchFamily="34" charset="0"/>
              </a:rPr>
              <a:t>DOCENATA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5389" y="4632014"/>
            <a:ext cx="341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Myriad Pro" panose="020B0503030403020204" pitchFamily="34" charset="0"/>
              </a:rPr>
              <a:t>PREDAVAČA, VIŠIH PREDAVAČA</a:t>
            </a:r>
            <a:br>
              <a:rPr lang="hr-HR" b="1" dirty="0">
                <a:latin typeface="Myriad Pro" panose="020B0503030403020204" pitchFamily="34" charset="0"/>
              </a:rPr>
            </a:br>
            <a:r>
              <a:rPr lang="hr-HR" b="1" dirty="0" smtClean="0">
                <a:latin typeface="Myriad Pro" panose="020B0503030403020204" pitchFamily="34" charset="0"/>
              </a:rPr>
              <a:t>I </a:t>
            </a:r>
            <a:r>
              <a:rPr lang="hr-HR" b="1" dirty="0">
                <a:latin typeface="Myriad Pro" panose="020B0503030403020204" pitchFamily="34" charset="0"/>
              </a:rPr>
              <a:t>PROFESORA VISOKE ŠKOLE</a:t>
            </a:r>
            <a:endParaRPr lang="hr-HR" b="1" dirty="0" smtClean="0">
              <a:latin typeface="Myriad Pro" panose="020B0503030403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8" y="3180929"/>
            <a:ext cx="323744" cy="374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73" y="4053487"/>
            <a:ext cx="323744" cy="374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8" y="4761854"/>
            <a:ext cx="323744" cy="37475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54440" y="3183642"/>
            <a:ext cx="45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5405" y="4056200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6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4440" y="4764567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15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7154" y="3045143"/>
            <a:ext cx="280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ASISTENATA</a:t>
            </a:r>
            <a:br>
              <a:rPr lang="hr-HR" b="1" dirty="0" smtClean="0">
                <a:latin typeface="Myriad Pro" panose="020B0503030403020204" pitchFamily="34" charset="0"/>
              </a:rPr>
            </a:br>
            <a:r>
              <a:rPr lang="hr-HR" b="1" dirty="0" smtClean="0">
                <a:latin typeface="Myriad Pro" panose="020B0503030403020204" pitchFamily="34" charset="0"/>
              </a:rPr>
              <a:t>I </a:t>
            </a:r>
            <a:r>
              <a:rPr lang="hr-HR" b="1" dirty="0">
                <a:latin typeface="Myriad Pro" panose="020B0503030403020204" pitchFamily="34" charset="0"/>
              </a:rPr>
              <a:t>ZNANSTVENIH NOVAKA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4599" y="3917701"/>
            <a:ext cx="2809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DJELATNIKA/DJELATNICA</a:t>
            </a:r>
          </a:p>
          <a:p>
            <a:r>
              <a:rPr lang="hr-HR" b="1" dirty="0" smtClean="0">
                <a:latin typeface="Myriad Pro" panose="020B0503030403020204" pitchFamily="34" charset="0"/>
              </a:rPr>
              <a:t>U </a:t>
            </a:r>
            <a:r>
              <a:rPr lang="hr-HR" b="1" dirty="0">
                <a:latin typeface="Myriad Pro" panose="020B0503030403020204" pitchFamily="34" charset="0"/>
              </a:rPr>
              <a:t>STRUČNIM ZVANJIMA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7154" y="4764567"/>
            <a:ext cx="159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b="1" dirty="0">
                <a:latin typeface="Myriad Pro" panose="020B0503030403020204" pitchFamily="34" charset="0"/>
              </a:rPr>
              <a:t>LABORANATA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3" y="5430506"/>
            <a:ext cx="323744" cy="37475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23718" y="5433219"/>
            <a:ext cx="2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5389" y="5413221"/>
            <a:ext cx="26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Myriad Pro" panose="020B0503030403020204" pitchFamily="34" charset="0"/>
              </a:rPr>
              <a:t>POSLIJEDOKTORANADA</a:t>
            </a:r>
            <a:endParaRPr lang="hr-HR" b="1" dirty="0" smtClean="0">
              <a:latin typeface="Myriad Pro" panose="020B0503030403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73" y="5404562"/>
            <a:ext cx="323744" cy="37475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50920" y="5407275"/>
            <a:ext cx="4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04599" y="5407275"/>
            <a:ext cx="251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Myriad Pro" panose="020B0503030403020204" pitchFamily="34" charset="0"/>
              </a:rPr>
              <a:t>VANJSKIH SURADNIKA</a:t>
            </a:r>
            <a:endParaRPr lang="hr-HR" b="1" dirty="0" smtClean="0"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8746" y="5398157"/>
            <a:ext cx="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Myriad Pro" panose="020B0503030403020204" pitchFamily="34" charset="0"/>
              </a:rPr>
              <a:t>+</a:t>
            </a:r>
            <a:endParaRPr lang="hr-HR" b="1" dirty="0">
              <a:latin typeface="Myriad Pro" panose="020B050303040302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4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06" y="118451"/>
            <a:ext cx="4910282" cy="6604198"/>
          </a:xfrm>
          <a:prstGeom prst="rect">
            <a:avLst/>
          </a:prstGeom>
        </p:spPr>
      </p:pic>
      <p:sp>
        <p:nvSpPr>
          <p:cNvPr id="18" name="TekstniOkvir 11"/>
          <p:cNvSpPr txBox="1"/>
          <p:nvPr/>
        </p:nvSpPr>
        <p:spPr>
          <a:xfrm>
            <a:off x="273494" y="1152284"/>
            <a:ext cx="407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STUDIJSKI PROGRAMI ELEKTROTEHNIČKOG FAKULTETA OSIJEK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0" y="2708920"/>
            <a:ext cx="3407663" cy="2952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2" y="4663554"/>
            <a:ext cx="731334" cy="3848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8424" y="465313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4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ekstniOkvir 11"/>
          <p:cNvSpPr txBox="1"/>
          <p:nvPr/>
        </p:nvSpPr>
        <p:spPr>
          <a:xfrm>
            <a:off x="273494" y="1152284"/>
            <a:ext cx="407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PREDDIPLOMSKI</a:t>
            </a:r>
          </a:p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STUDIJSKI PROGRAMI </a:t>
            </a:r>
            <a:r>
              <a:rPr lang="pl-PL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ELEKTROTEHNIČKOG FAKULTETA OSIJEK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6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4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ekstniOkvir 11"/>
          <p:cNvSpPr txBox="1"/>
          <p:nvPr/>
        </p:nvSpPr>
        <p:spPr>
          <a:xfrm>
            <a:off x="273494" y="1152284"/>
            <a:ext cx="407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DIPLOMSKI</a:t>
            </a:r>
          </a:p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STUDIJSKI PROGRAMI </a:t>
            </a:r>
            <a:r>
              <a:rPr lang="pl-PL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ELEKTROTEHNIČKOG FAKULTETA OSIJEK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0"/>
            <a:ext cx="912775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4" name="TekstniOkvir 22"/>
          <p:cNvSpPr txBox="1"/>
          <p:nvPr/>
        </p:nvSpPr>
        <p:spPr>
          <a:xfrm>
            <a:off x="398566" y="613787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www.etfos.unios.hr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ekstniOkvir 11"/>
          <p:cNvSpPr txBox="1"/>
          <p:nvPr/>
        </p:nvSpPr>
        <p:spPr>
          <a:xfrm>
            <a:off x="273494" y="1152284"/>
            <a:ext cx="407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POSLIJEDIPLOMSKI</a:t>
            </a:r>
          </a:p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STUDIJSKI PROGRAMI </a:t>
            </a:r>
            <a:r>
              <a:rPr lang="pl-PL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ELEKTROTEHNIČKOG FAKULTETA OSIJEK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5" y="1525438"/>
            <a:ext cx="7571438" cy="45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1"/>
          <p:cNvSpPr txBox="1"/>
          <p:nvPr/>
        </p:nvSpPr>
        <p:spPr>
          <a:xfrm>
            <a:off x="763775" y="6060929"/>
            <a:ext cx="755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Ukupan </a:t>
            </a:r>
            <a:r>
              <a:rPr lang="hr-HR" b="1" dirty="0">
                <a:solidFill>
                  <a:srgbClr val="1B4581"/>
                </a:solidFill>
                <a:latin typeface="Myriad Pro" panose="020B0503030403020204" pitchFamily="34" charset="0"/>
              </a:rPr>
              <a:t>broj studenata upisanih na svim </a:t>
            </a:r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godinama</a:t>
            </a:r>
            <a:b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</a:br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studija </a:t>
            </a:r>
            <a:r>
              <a:rPr lang="hr-HR" b="1" dirty="0">
                <a:solidFill>
                  <a:srgbClr val="1B4581"/>
                </a:solidFill>
                <a:latin typeface="Myriad Pro" panose="020B0503030403020204" pitchFamily="34" charset="0"/>
              </a:rPr>
              <a:t>od ak. godine 2011./2012</a:t>
            </a:r>
            <a:r>
              <a:rPr lang="hr-HR" b="1" dirty="0" smtClean="0">
                <a:solidFill>
                  <a:srgbClr val="1B4581"/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4249" y="1494644"/>
            <a:ext cx="1296144" cy="4119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475656" y="1484784"/>
            <a:ext cx="5328592" cy="41186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3931694" cy="548869"/>
          </a:xfrm>
          <a:prstGeom prst="rect">
            <a:avLst/>
          </a:prstGeom>
        </p:spPr>
      </p:pic>
      <p:sp>
        <p:nvSpPr>
          <p:cNvPr id="16" name="TekstniOkvir 11"/>
          <p:cNvSpPr txBox="1"/>
          <p:nvPr/>
        </p:nvSpPr>
        <p:spPr>
          <a:xfrm>
            <a:off x="949094" y="101815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2447F"/>
                </a:solidFill>
                <a:latin typeface="Myriad Pro" panose="020B0503030403020204" pitchFamily="34" charset="0"/>
              </a:rPr>
              <a:t>STUDENTI </a:t>
            </a:r>
            <a:r>
              <a:rPr lang="pl-PL" sz="2400" b="1" dirty="0">
                <a:solidFill>
                  <a:srgbClr val="12447F"/>
                </a:solidFill>
                <a:latin typeface="Myriad Pro" panose="020B0503030403020204" pitchFamily="34" charset="0"/>
              </a:rPr>
              <a:t>ELEKTROTEHNIČKOG FAKULTETA OSIJEK</a:t>
            </a:r>
            <a:endParaRPr lang="hr-HR" sz="2400" b="1" dirty="0">
              <a:solidFill>
                <a:srgbClr val="12447F"/>
              </a:solidFill>
              <a:latin typeface="Myriad Pro" panose="020B0503030403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3294"/>
            <a:ext cx="731334" cy="3848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50036" y="6152876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9</a:t>
            </a:r>
            <a:endParaRPr lang="hr-HR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999</Words>
  <Application>Microsoft Office PowerPoint</Application>
  <PresentationFormat>On-screen Show (4:3)</PresentationFormat>
  <Paragraphs>272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Myriad Pro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Elektrotehnicli Fakultet Osijek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</dc:creator>
  <cp:lastModifiedBy>Dac</cp:lastModifiedBy>
  <cp:revision>109</cp:revision>
  <cp:lastPrinted>2015-09-25T06:34:34Z</cp:lastPrinted>
  <dcterms:created xsi:type="dcterms:W3CDTF">2009-09-14T11:41:29Z</dcterms:created>
  <dcterms:modified xsi:type="dcterms:W3CDTF">2016-01-22T12:42:27Z</dcterms:modified>
</cp:coreProperties>
</file>